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62" r:id="rId3"/>
    <p:sldId id="261" r:id="rId4"/>
    <p:sldId id="260" r:id="rId5"/>
    <p:sldId id="259" r:id="rId6"/>
    <p:sldId id="258" r:id="rId7"/>
    <p:sldId id="257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BCE09E-2C7C-4C81-BD37-6574FE0AFAB1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B9DF6-0590-41C1-B8C9-0A781F115B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043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Identity is broadly defined as a sense of self that international student (re)construct about and for themselves in relation to others and within the environments that revolve around them. (Kim, 2012)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CB7910B-A48D-427D-9ECA-93A2E3D652E3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call this the “honeymoon” stage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59FF46-5E4A-4A91-A9A6-EE867073907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201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There may be concerns that American students and instructors might falsely attribute their limited English proficiency to academic incompetence.</a:t>
            </a: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02471D57-56E7-4377-9F34-9B9BCA316A80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105F0467-C359-4DD7-8625-BD89B8BAA1C0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mtClean="0"/>
              <a:t>1. Maybe it’s “they won’t accept me,” when you may be isolating yourself because of the stage you are in.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fld id="{3B12BD07-975C-460B-8C76-88A4A8BD68CE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76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1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0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4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99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5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36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10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5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69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85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EC7E-834A-425E-BC3B-D04F8FC668EA}" type="datetimeFigureOut">
              <a:rPr lang="en-US" smtClean="0"/>
              <a:pPr/>
              <a:t>10/11/2016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1AC68-253E-4B99-A7AC-A848F78954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20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467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 smtClean="0">
                <a:solidFill>
                  <a:srgbClr val="000000"/>
                </a:solidFill>
              </a:rPr>
              <a:t>International Students’ Identity Development Stages</a:t>
            </a:r>
            <a:r>
              <a:rPr lang="en-US" altLang="en-US" sz="3200" b="1" dirty="0" smtClean="0">
                <a:solidFill>
                  <a:srgbClr val="000000"/>
                </a:solidFill>
              </a:rPr>
              <a:t/>
            </a:r>
            <a:br>
              <a:rPr lang="en-US" altLang="en-US" sz="3200" b="1" dirty="0" smtClean="0">
                <a:solidFill>
                  <a:srgbClr val="000000"/>
                </a:solidFill>
              </a:rPr>
            </a:br>
            <a:r>
              <a:rPr lang="en-US" altLang="en-US" sz="3200" b="1" dirty="0" smtClean="0">
                <a:solidFill>
                  <a:srgbClr val="000000"/>
                </a:solidFill>
              </a:rPr>
              <a:t>(Peter Adler’s Model)</a:t>
            </a:r>
            <a:endParaRPr lang="en-US" altLang="en-US" b="1" dirty="0" smtClean="0">
              <a:solidFill>
                <a:srgbClr val="00000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762000" y="2438400"/>
            <a:ext cx="7467600" cy="3581400"/>
          </a:xfrm>
        </p:spPr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</a:rPr>
              <a:t>Optimistic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Disintegration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Reintegration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Emergence</a:t>
            </a:r>
          </a:p>
          <a:p>
            <a:r>
              <a:rPr lang="en-US" altLang="en-US" dirty="0" smtClean="0">
                <a:solidFill>
                  <a:srgbClr val="000000"/>
                </a:solidFill>
              </a:rPr>
              <a:t>Independence</a:t>
            </a: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3DFF91-957E-4C56-9F30-3D123C4D859A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99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b="1" smtClean="0">
                <a:solidFill>
                  <a:srgbClr val="000000"/>
                </a:solidFill>
              </a:rPr>
              <a:t/>
            </a:r>
            <a:br>
              <a:rPr lang="en-US" altLang="en-US" b="1" smtClean="0">
                <a:solidFill>
                  <a:srgbClr val="000000"/>
                </a:solidFill>
              </a:rPr>
            </a:br>
            <a:r>
              <a:rPr lang="en-US" altLang="en-US" b="1" smtClean="0">
                <a:solidFill>
                  <a:srgbClr val="000000"/>
                </a:solidFill>
              </a:rPr>
              <a:t>Optimistic</a:t>
            </a:r>
            <a:br>
              <a:rPr lang="en-US" altLang="en-US" b="1" smtClean="0">
                <a:solidFill>
                  <a:srgbClr val="000000"/>
                </a:solidFill>
              </a:rPr>
            </a:br>
            <a:endParaRPr lang="en-US" altLang="en-US" b="1" smtClean="0">
              <a:solidFill>
                <a:srgbClr val="000000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467600" cy="4495800"/>
          </a:xfrm>
        </p:spPr>
        <p:txBody>
          <a:bodyPr/>
          <a:lstStyle/>
          <a:p>
            <a:r>
              <a:rPr lang="en-US" altLang="en-US" sz="2800" smtClean="0">
                <a:solidFill>
                  <a:srgbClr val="000000"/>
                </a:solidFill>
              </a:rPr>
              <a:t>An individual experiences positive emotions while perceiving different culture</a:t>
            </a:r>
          </a:p>
          <a:p>
            <a:r>
              <a:rPr lang="en-US" altLang="en-US" sz="2800" smtClean="0">
                <a:solidFill>
                  <a:srgbClr val="000000"/>
                </a:solidFill>
              </a:rPr>
              <a:t>Pays attention to similarities with one’s own culture and disregard differences.</a:t>
            </a:r>
          </a:p>
          <a:p>
            <a:r>
              <a:rPr lang="en-US" altLang="en-US" sz="2800" smtClean="0">
                <a:solidFill>
                  <a:srgbClr val="000000"/>
                </a:solidFill>
              </a:rPr>
              <a:t>Characterized by excitement in discovering and mastering new things.</a:t>
            </a:r>
          </a:p>
          <a:p>
            <a:r>
              <a:rPr lang="en-US" altLang="en-US" sz="2800" smtClean="0">
                <a:solidFill>
                  <a:srgbClr val="000000"/>
                </a:solidFill>
              </a:rPr>
              <a:t>Usually last for only a few months</a:t>
            </a:r>
          </a:p>
        </p:txBody>
      </p:sp>
      <p:sp>
        <p:nvSpPr>
          <p:cNvPr id="1843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F72FA4D-38A0-4D7D-B048-A37FDCAAF5C2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70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0000"/>
                </a:solidFill>
              </a:rPr>
              <a:t>Disintegration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467600" cy="4572000"/>
          </a:xfrm>
        </p:spPr>
        <p:txBody>
          <a:bodyPr/>
          <a:lstStyle/>
          <a:p>
            <a:r>
              <a:rPr lang="en-US" altLang="en-US" sz="2400" smtClean="0">
                <a:solidFill>
                  <a:srgbClr val="000000"/>
                </a:solidFill>
              </a:rPr>
              <a:t>Marked by a period of confusion  and disorientation while trying to adjust to the new culture.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Individual blames oneself for the failures and inability to adapt to new culture.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Common emotions experienced in this stage are tension, depression, confusion, and withdrawal.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Because of self-perception, individuals tend to blame themselves and do not try to seek help from outside sources.</a:t>
            </a: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C9476C-BF92-4394-83E0-3D85284ACABB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76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0000"/>
                </a:solidFill>
              </a:rPr>
              <a:t>Reintegration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smtClean="0">
                <a:solidFill>
                  <a:srgbClr val="000000"/>
                </a:solidFill>
              </a:rPr>
              <a:t>Characterized by the sharp rejection of the American culture.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Typical defense mechanisms used during this stage are withdrawal from Americans and concentration on academics.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Anger and hostility which were directed inward during Disintegration now are directed toward others.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Individuals blame representatives of the American culture for their adjustment problems.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FEEB96-5EA7-46B9-B341-96B1A49C1FFE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0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0000"/>
                </a:solidFill>
              </a:rPr>
              <a:t>Reintegration-Continued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7467600" cy="4343400"/>
          </a:xfrm>
        </p:spPr>
        <p:txBody>
          <a:bodyPr/>
          <a:lstStyle/>
          <a:p>
            <a:r>
              <a:rPr lang="en-US" altLang="en-US" sz="2400" smtClean="0">
                <a:solidFill>
                  <a:srgbClr val="000000"/>
                </a:solidFill>
              </a:rPr>
              <a:t>Individuals tend to stereotype and generalize people of the American culture when evaluating the behavior and attitudes.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Individuals unconsciously tend to solve one’s own adjustment problems </a:t>
            </a:r>
            <a:r>
              <a:rPr lang="en-US" altLang="en-US" sz="2400" b="1" smtClean="0">
                <a:solidFill>
                  <a:srgbClr val="000000"/>
                </a:solidFill>
              </a:rPr>
              <a:t>or</a:t>
            </a:r>
            <a:r>
              <a:rPr lang="en-US" altLang="en-US" sz="2400" smtClean="0">
                <a:solidFill>
                  <a:srgbClr val="000000"/>
                </a:solidFill>
              </a:rPr>
              <a:t> to regress to the previous stage.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The positive outcome of this stage is the tendency to communicate with the American culture representatives and the ability to express one’s own attitude.</a:t>
            </a:r>
          </a:p>
        </p:txBody>
      </p:sp>
      <p:sp>
        <p:nvSpPr>
          <p:cNvPr id="2150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3A6553-6DAC-4009-B788-00C2F86C8822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61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000000"/>
                </a:solidFill>
              </a:rPr>
              <a:t>Emergence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000" smtClean="0">
                <a:solidFill>
                  <a:srgbClr val="000000"/>
                </a:solidFill>
              </a:rPr>
              <a:t>Characterized by a growing interest and sensitivity towards the American culture.</a:t>
            </a:r>
          </a:p>
          <a:p>
            <a:r>
              <a:rPr lang="en-US" altLang="en-US" sz="2000" smtClean="0">
                <a:solidFill>
                  <a:srgbClr val="000000"/>
                </a:solidFill>
              </a:rPr>
              <a:t>Individuals express openness for establishing a new perspective on their own home culture and on the new American culture.</a:t>
            </a:r>
          </a:p>
          <a:p>
            <a:r>
              <a:rPr lang="en-US" altLang="en-US" sz="2000" smtClean="0">
                <a:solidFill>
                  <a:srgbClr val="000000"/>
                </a:solidFill>
              </a:rPr>
              <a:t>They are able to see positive and negative characteristics in both cultures and are eager to move into new events with a developed awareness of themselves and others.</a:t>
            </a:r>
          </a:p>
          <a:p>
            <a:r>
              <a:rPr lang="en-US" altLang="en-US" sz="2000" smtClean="0">
                <a:solidFill>
                  <a:srgbClr val="000000"/>
                </a:solidFill>
              </a:rPr>
              <a:t>The feelings and emotions experienced during this stage are self-assurance, respect towards others and a warm attitude in general.  As a result, the individual becomes more self-confident and expresses increased tolerance</a:t>
            </a:r>
            <a:r>
              <a:rPr lang="en-US" altLang="en-US" sz="240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2253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DB5E83-EAD3-4676-9BF0-4F333EC9DFAD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65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467600" cy="884238"/>
          </a:xfrm>
        </p:spPr>
        <p:txBody>
          <a:bodyPr/>
          <a:lstStyle/>
          <a:p>
            <a:r>
              <a:rPr lang="en-US" altLang="en-US" b="1" dirty="0" smtClean="0">
                <a:solidFill>
                  <a:srgbClr val="000000"/>
                </a:solidFill>
              </a:rPr>
              <a:t>Independence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smtClean="0">
                <a:solidFill>
                  <a:srgbClr val="000000"/>
                </a:solidFill>
              </a:rPr>
              <a:t>The final stage, assumes that the individual who underwent the detachment of the first stage, self-blame of the second stage, the hostility of the third stage and pronounced tolerance toward both cultures of the fourth, has moved to the peak of one’s cultural adjustment.</a:t>
            </a:r>
          </a:p>
          <a:p>
            <a:r>
              <a:rPr lang="en-US" altLang="en-US" sz="2400" smtClean="0">
                <a:solidFill>
                  <a:srgbClr val="000000"/>
                </a:solidFill>
              </a:rPr>
              <a:t>The person in this stage has achieved acceptance and understanding of the home and American culture and is ready to move toward further cultural transitions and continue exploring cultural diversity.</a:t>
            </a:r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F3DA60-7BEB-45CA-BBA6-AE3C5F981A17}" type="slidenum">
              <a:rPr lang="en-US" altLang="en-US" sz="1400" smtClean="0">
                <a:latin typeface="Arial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40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9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altLang="en-US" b="1" smtClean="0"/>
              <a:t>In The End: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smtClean="0"/>
              <a:t>It is not enough to have cultural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smtClean="0"/>
              <a:t>awareness, knowledge, and skills,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smtClean="0"/>
              <a:t>but one must also have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800" b="1" smtClean="0"/>
              <a:t>intrinsic motivation and cultural desire.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en-US" altLang="en-US" sz="240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Personal Racial Identity Development moves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healthcare practitioners from a point where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they are mandated to provide CC care to a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point where they intrinsically aspire to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altLang="en-US" sz="2400" smtClean="0"/>
              <a:t>provide CC care.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en-US" sz="1200" b="1" smtClean="0"/>
              <a:t>						           (Campinha-Bacote, 2002)</a:t>
            </a:r>
          </a:p>
        </p:txBody>
      </p:sp>
    </p:spTree>
    <p:extLst>
      <p:ext uri="{BB962C8B-B14F-4D97-AF65-F5344CB8AC3E}">
        <p14:creationId xmlns:p14="http://schemas.microsoft.com/office/powerpoint/2010/main" val="48141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569</Words>
  <Application>Microsoft Office PowerPoint</Application>
  <PresentationFormat>On-screen Show (4:3)</PresentationFormat>
  <Paragraphs>61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International Students’ Identity Development Stages (Peter Adler’s Model)</vt:lpstr>
      <vt:lpstr> Optimistic </vt:lpstr>
      <vt:lpstr>Disintegration</vt:lpstr>
      <vt:lpstr>Reintegration</vt:lpstr>
      <vt:lpstr>Reintegration-Continued</vt:lpstr>
      <vt:lpstr>Emergence</vt:lpstr>
      <vt:lpstr>Independence</vt:lpstr>
      <vt:lpstr>In The End: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Students’ Identity Development Stages (Peter Adler’s Model)</dc:title>
  <dc:creator>Artina</dc:creator>
  <cp:lastModifiedBy>user</cp:lastModifiedBy>
  <cp:revision>1</cp:revision>
  <dcterms:created xsi:type="dcterms:W3CDTF">2014-02-06T16:49:45Z</dcterms:created>
  <dcterms:modified xsi:type="dcterms:W3CDTF">2016-10-11T05:21:54Z</dcterms:modified>
</cp:coreProperties>
</file>